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02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21D-F3D9-48AE-BA63-DF297DB64A13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AD1-6D14-4A7C-911D-B5B85E2C15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21D-F3D9-48AE-BA63-DF297DB64A13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AD1-6D14-4A7C-911D-B5B85E2C1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21D-F3D9-48AE-BA63-DF297DB64A13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AD1-6D14-4A7C-911D-B5B85E2C1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21D-F3D9-48AE-BA63-DF297DB64A13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AD1-6D14-4A7C-911D-B5B85E2C15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21D-F3D9-48AE-BA63-DF297DB64A13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AD1-6D14-4A7C-911D-B5B85E2C1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21D-F3D9-48AE-BA63-DF297DB64A13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AD1-6D14-4A7C-911D-B5B85E2C15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21D-F3D9-48AE-BA63-DF297DB64A13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AD1-6D14-4A7C-911D-B5B85E2C15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21D-F3D9-48AE-BA63-DF297DB64A13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AD1-6D14-4A7C-911D-B5B85E2C1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21D-F3D9-48AE-BA63-DF297DB64A13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AD1-6D14-4A7C-911D-B5B85E2C1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21D-F3D9-48AE-BA63-DF297DB64A13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AD1-6D14-4A7C-911D-B5B85E2C1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C21D-F3D9-48AE-BA63-DF297DB64A13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FAD1-6D14-4A7C-911D-B5B85E2C15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92C21D-F3D9-48AE-BA63-DF297DB64A13}" type="datetimeFigureOut">
              <a:rPr lang="en-US" smtClean="0"/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936FAD1-6D14-4A7C-911D-B5B85E2C15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jwilson.coe.uga.edu/EMT668/EMAT6680.F99/Erbas/emat6690/Insunit/cnsec.gif&amp;imgrefurl=http://jwilson.coe.uga.edu/EMT668/EMAT6680.F99/Erbas/emat6690/Insunit/conicsunit.html&amp;usg=__BbQw4uQe10CvYkIU4ub9_ylKmKg=&amp;h=171&amp;w=297&amp;sz=44&amp;hl=en&amp;start=46&amp;zoom=1&amp;tbnid=QlLPf0SVQiCKmM:&amp;tbnh=91&amp;tbnw=158&amp;prev=/images%3Fq%3Dcircle%2B%2526%2Bconic%2Bsections%26hl%3Den%26safe%3Dactive%26sa%3DG%26biw%3D751%26bih%3D375%26gbv%3D2%26tbs%3Disch:1&amp;itbs=1&amp;iact=hc&amp;vpx=127&amp;vpy=127&amp;dur=3484&amp;hovh=136&amp;hovw=237&amp;tx=128&amp;ty=153&amp;ei=kTn5TI3yFoG2sAOf-OyGAw&amp;oei=aDn5TNqPKIOdlgeTo-iOBw&amp;esq=6&amp;page=6&amp;ndsp=9&amp;ved=1t:429,r:4,s:4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4" y="4191001"/>
            <a:ext cx="7670205" cy="174366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Making graphs and solving equations of circles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04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62400"/>
            <a:ext cx="9296399" cy="1552768"/>
          </a:xfrm>
        </p:spPr>
        <p:txBody>
          <a:bodyPr/>
          <a:lstStyle/>
          <a:p>
            <a:r>
              <a:rPr lang="en-US" dirty="0" smtClean="0"/>
              <a:t>Graph- </a:t>
            </a:r>
            <a:r>
              <a:rPr lang="en-US" sz="2800" dirty="0" smtClean="0"/>
              <a:t>to keep the circle from looking distorted use ZOOM square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-152400" y="0"/>
                <a:ext cx="9296400" cy="3352800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= 10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=10 −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y=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10−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Graph as 2 separate functions</a:t>
                </a:r>
              </a:p>
              <a:p>
                <a:r>
                  <a:rPr lang="en-US" sz="2800" dirty="0"/>
                  <a:t>y=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10−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800" dirty="0" smtClean="0"/>
                  <a:t> and </a:t>
                </a:r>
                <a:r>
                  <a:rPr lang="en-US" sz="2800" dirty="0"/>
                  <a:t>y=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10−</m:t>
                        </m:r>
                        <m:sSup>
                          <m:sSup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 smtClean="0"/>
                  <a:t>   </a:t>
                </a:r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-152400" y="0"/>
                <a:ext cx="9296400" cy="3352800"/>
              </a:xfrm>
              <a:blipFill rotWithShape="1">
                <a:blip r:embed="rId2"/>
                <a:stretch>
                  <a:fillRect l="-1311" t="-182" b="-29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696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on calculator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81000" y="381000"/>
                <a:ext cx="7162800" cy="3825240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8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8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8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80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8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80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8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8000" b="0" i="1" smtClean="0">
                        <a:latin typeface="Cambria Math"/>
                      </a:rPr>
                      <m:t>=20</m:t>
                    </m:r>
                  </m:oMath>
                </a14:m>
                <a:endParaRPr lang="en-US" sz="80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8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8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8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80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8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80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8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8000" b="0" i="0" smtClean="0">
                        <a:latin typeface="Cambria Math"/>
                      </a:rPr>
                      <m:t>=15</m:t>
                    </m:r>
                  </m:oMath>
                </a14:m>
                <a:endParaRPr lang="en-US" sz="8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81000" y="381000"/>
                <a:ext cx="7162800" cy="382524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05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72168"/>
            <a:ext cx="9143999" cy="1342832"/>
          </a:xfrm>
        </p:spPr>
        <p:txBody>
          <a:bodyPr/>
          <a:lstStyle/>
          <a:p>
            <a:r>
              <a:rPr lang="en-US" dirty="0" smtClean="0"/>
              <a:t>Standard form of an equation of a circle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81000" y="228600"/>
                <a:ext cx="7162800" cy="3977640"/>
              </a:xfrm>
            </p:spPr>
            <p:txBody>
              <a:bodyPr/>
              <a:lstStyle/>
              <a:p>
                <a:r>
                  <a:rPr lang="en-US" dirty="0" smtClean="0"/>
                  <a:t>The equation of a circle with center </a:t>
                </a:r>
                <a:r>
                  <a:rPr lang="en-US" sz="3200" i="1" dirty="0" smtClean="0"/>
                  <a:t>(</a:t>
                </a:r>
                <a:r>
                  <a:rPr lang="en-US" sz="3200" i="1" dirty="0" err="1" smtClean="0"/>
                  <a:t>h,k</a:t>
                </a:r>
                <a:r>
                  <a:rPr lang="en-US" sz="3200" dirty="0" smtClean="0"/>
                  <a:t>)</a:t>
                </a:r>
                <a:r>
                  <a:rPr lang="en-US" dirty="0" smtClean="0"/>
                  <a:t> and radius </a:t>
                </a:r>
                <a:r>
                  <a:rPr lang="en-US" sz="3600" i="1" dirty="0" smtClean="0"/>
                  <a:t>r</a:t>
                </a:r>
                <a:r>
                  <a:rPr lang="en-US" dirty="0" smtClean="0"/>
                  <a:t> is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400" b="1" i="1" smtClean="0">
                                <a:latin typeface="Cambria Math"/>
                              </a:rPr>
                              <m:t>𝒙</m:t>
                            </m:r>
                            <m:r>
                              <a:rPr lang="en-US" sz="44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4400" b="1" i="1" smtClean="0">
                                <a:latin typeface="Cambria Math"/>
                              </a:rPr>
                              <m:t>𝒉</m:t>
                            </m:r>
                          </m:e>
                        </m:d>
                      </m:e>
                      <m:sup>
                        <m:r>
                          <a:rPr lang="en-US" sz="44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400" b="1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400" b="1" i="1" smtClean="0">
                                <a:latin typeface="Cambria Math"/>
                              </a:rPr>
                              <m:t>𝒚</m:t>
                            </m:r>
                            <m:r>
                              <a:rPr lang="en-US" sz="44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4400" b="1" i="1" smtClean="0">
                                <a:latin typeface="Cambria Math"/>
                              </a:rPr>
                              <m:t>𝒌</m:t>
                            </m:r>
                          </m:e>
                        </m:d>
                      </m:e>
                      <m:sup>
                        <m:r>
                          <a:rPr lang="en-US" sz="44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400" b="1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1" i="1" dirty="0" smtClean="0">
                            <a:latin typeface="Cambria Math"/>
                          </a:rPr>
                          <m:t>𝒓</m:t>
                        </m:r>
                      </m:e>
                      <m:sup>
                        <m:r>
                          <a:rPr lang="en-US" sz="44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4400" b="1" dirty="0" smtClean="0"/>
              </a:p>
              <a:p>
                <a:r>
                  <a:rPr lang="en-US" sz="3600" b="1" u="sng" dirty="0" smtClean="0"/>
                  <a:t>In order to graph a circle you must have the center and the radius</a:t>
                </a:r>
                <a:endParaRPr lang="en-US" sz="3600" b="1" u="sng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81000" y="228600"/>
                <a:ext cx="7162800" cy="3977640"/>
              </a:xfrm>
              <a:blipFill rotWithShape="1">
                <a:blip r:embed="rId2"/>
                <a:stretch>
                  <a:fillRect l="-2809" t="-1994" b="-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327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72168"/>
            <a:ext cx="9143999" cy="1342832"/>
          </a:xfrm>
        </p:spPr>
        <p:txBody>
          <a:bodyPr/>
          <a:lstStyle/>
          <a:p>
            <a:r>
              <a:rPr lang="en-US" dirty="0" smtClean="0"/>
              <a:t>Graphing circles not centered at the origin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52400" y="0"/>
                <a:ext cx="8991600" cy="4206240"/>
              </a:xfrm>
            </p:spPr>
            <p:txBody>
              <a:bodyPr/>
              <a:lstStyle/>
              <a:p>
                <a:r>
                  <a:rPr lang="en-US" dirty="0" smtClean="0"/>
                  <a:t>Sketch the graph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/>
                        <a:ea typeface="Cambria Math"/>
                      </a:rPr>
                      <m:t>=9</m:t>
                    </m:r>
                  </m:oMath>
                </a14:m>
                <a:endParaRPr lang="en-US" sz="4000" b="0" dirty="0" smtClean="0">
                  <a:ea typeface="Cambria Math"/>
                </a:endParaRPr>
              </a:p>
              <a:p>
                <a:r>
                  <a:rPr lang="en-US" sz="3200" dirty="0" smtClean="0"/>
                  <a:t> radius = 3  center = (-2,1)</a:t>
                </a:r>
              </a:p>
              <a:p>
                <a:r>
                  <a:rPr lang="en-US" sz="3200" dirty="0" smtClean="0"/>
                  <a:t>Plot the center</a:t>
                </a:r>
              </a:p>
              <a:p>
                <a:r>
                  <a:rPr lang="en-US" sz="3200" dirty="0"/>
                  <a:t> </a:t>
                </a:r>
                <a:r>
                  <a:rPr lang="en-US" sz="3200" dirty="0" smtClean="0"/>
                  <a:t>plot the points 3 units above, below , left, and right of the center</a:t>
                </a:r>
              </a:p>
              <a:p>
                <a:r>
                  <a:rPr lang="en-US" sz="3200" dirty="0" smtClean="0"/>
                  <a:t>Sketch the circle that goes through those points</a:t>
                </a:r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52400" y="0"/>
                <a:ext cx="8991600" cy="4206240"/>
              </a:xfrm>
              <a:blipFill rotWithShape="1">
                <a:blip r:embed="rId2"/>
                <a:stretch>
                  <a:fillRect l="-1763" b="-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712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on calculator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57200" y="228600"/>
                <a:ext cx="7848600" cy="397764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8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4800" b="0" i="1" smtClean="0">
                                <a:latin typeface="Cambria Math"/>
                              </a:rPr>
                              <m:t>−7</m:t>
                            </m:r>
                          </m:e>
                        </m:d>
                      </m:e>
                      <m:sup>
                        <m:r>
                          <a:rPr lang="en-US" sz="4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8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800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sz="4800" b="0" i="1" smtClean="0">
                                <a:latin typeface="Cambria Math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US" sz="4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/>
                        <a:ea typeface="Cambria Math"/>
                      </a:rPr>
                      <m:t>=15</m:t>
                    </m:r>
                  </m:oMath>
                </a14:m>
                <a:endParaRPr lang="en-US" sz="48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4800" b="0" i="1" smtClean="0">
                                <a:latin typeface="Cambria Math"/>
                              </a:rPr>
                              <m:t>+4</m:t>
                            </m:r>
                          </m:e>
                        </m:d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8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4800" b="0" i="1" smtClean="0">
                                <a:latin typeface="Cambria Math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 smtClean="0"/>
                  <a:t> = 16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4800" b="0" i="1" smtClean="0">
                                <a:latin typeface="Cambria Math"/>
                              </a:rPr>
                              <m:t>−11</m:t>
                            </m:r>
                          </m:e>
                        </m:d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8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4800" i="1">
                                <a:latin typeface="Cambria Math"/>
                              </a:rPr>
                              <m:t>+8</m:t>
                            </m:r>
                          </m:e>
                        </m:d>
                      </m:e>
                      <m:sup>
                        <m:r>
                          <a:rPr lang="en-US" sz="4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 smtClean="0"/>
                  <a:t> = 11</a:t>
                </a:r>
              </a:p>
              <a:p>
                <a:endParaRPr lang="en-US" sz="4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57200" y="228600"/>
                <a:ext cx="7848600" cy="397764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339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5486400"/>
            <a:ext cx="8915399" cy="1143000"/>
          </a:xfrm>
        </p:spPr>
        <p:txBody>
          <a:bodyPr/>
          <a:lstStyle/>
          <a:p>
            <a:r>
              <a:rPr lang="en-US" dirty="0" smtClean="0"/>
              <a:t>Distance &amp; midpoint formulas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228600" y="0"/>
                <a:ext cx="8915400" cy="54102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Sometimes the center and radius are not explicitly given, so you might have to use the </a:t>
                </a:r>
                <a:r>
                  <a:rPr lang="en-US" sz="4000" b="1" dirty="0" smtClean="0"/>
                  <a:t>distance formula </a:t>
                </a:r>
                <a:r>
                  <a:rPr lang="en-US" dirty="0" smtClean="0"/>
                  <a:t>and/or the </a:t>
                </a:r>
                <a:r>
                  <a:rPr lang="en-US" sz="4400" b="1" dirty="0" smtClean="0"/>
                  <a:t>midpoint formula </a:t>
                </a:r>
                <a:r>
                  <a:rPr lang="en-US" dirty="0" smtClean="0"/>
                  <a:t>to find them.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/>
                      </a:rPr>
                      <m:t>𝒅</m:t>
                    </m:r>
                    <m:r>
                      <a:rPr lang="en-US" sz="4400" b="1" i="1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400" b="1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4400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4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4400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b="1" i="1" smtClean="0">
                                        <a:latin typeface="Cambria Math"/>
                                        <a:ea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4400" b="1" i="1" smtClean="0"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sz="4400" b="1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4400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b="1" i="1" smtClean="0">
                                        <a:latin typeface="Cambria Math"/>
                                        <a:ea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4400" b="1" i="1" smtClean="0">
                                        <a:latin typeface="Cambria Math"/>
                                        <a:ea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4400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4400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44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4400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b="1" i="1" smtClean="0">
                                        <a:latin typeface="Cambria Math"/>
                                        <a:ea typeface="Cambria Math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US" sz="4400" b="1" i="1" smtClean="0"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en-US" sz="4400" b="1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4400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b="1" i="1" smtClean="0">
                                        <a:latin typeface="Cambria Math"/>
                                        <a:ea typeface="Cambria Math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US" sz="4400" b="1" i="1" smtClean="0">
                                        <a:latin typeface="Cambria Math"/>
                                        <a:ea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4400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4400" b="1" dirty="0" smtClean="0"/>
                  <a:t>     </a:t>
                </a:r>
              </a:p>
              <a:p>
                <a:endParaRPr lang="en-US" dirty="0"/>
              </a:p>
              <a:p>
                <a:r>
                  <a:rPr lang="en-US" sz="4400" b="1" dirty="0" smtClean="0"/>
                  <a:t>M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b="1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4400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4400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4400" b="1" i="1" smtClean="0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4400" b="1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4400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4400" b="1" i="1" smtClean="0"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4400" b="1" i="1" smtClean="0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4400" b="1" i="1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sz="4400" b="1" i="1" smtClean="0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n-US" sz="4400" b="1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4400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4400" b="1" i="1" smtClean="0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4400" b="1" i="1" smtClean="0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4400" b="1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4400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4400" b="1" i="1" smtClean="0">
                                    <a:latin typeface="Cambria Math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lang="en-US" sz="4400" b="1" i="1" smtClean="0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4400" b="1" i="1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endParaRPr lang="en-US" sz="4400" b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228600" y="0"/>
                <a:ext cx="8915400" cy="5410200"/>
              </a:xfrm>
              <a:blipFill rotWithShape="1">
                <a:blip r:embed="rId2"/>
                <a:stretch>
                  <a:fillRect l="-3078" t="-23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45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" y="5486400"/>
            <a:ext cx="9143999" cy="1143000"/>
          </a:xfrm>
        </p:spPr>
        <p:txBody>
          <a:bodyPr/>
          <a:lstStyle/>
          <a:p>
            <a:r>
              <a:rPr lang="en-US" dirty="0" smtClean="0"/>
              <a:t>Writing the equation of a circle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0" y="0"/>
                <a:ext cx="9144000" cy="51816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Write the equation of a circle with center </a:t>
                </a:r>
                <a:r>
                  <a:rPr lang="en-US" b="1" dirty="0" smtClean="0"/>
                  <a:t>(-3, -1) </a:t>
                </a:r>
                <a:r>
                  <a:rPr lang="en-US" dirty="0" smtClean="0"/>
                  <a:t>and radius </a:t>
                </a:r>
                <a:r>
                  <a:rPr lang="en-US" b="1" dirty="0" smtClean="0"/>
                  <a:t>7</a:t>
                </a:r>
              </a:p>
              <a:p>
                <a:r>
                  <a:rPr lang="en-US" sz="2800" b="1" dirty="0" smtClean="0"/>
                  <a:t>h = -3    k = -1    and r = 7</a:t>
                </a:r>
              </a:p>
              <a:p>
                <a:endParaRPr lang="en-US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800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58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5800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sz="5800" b="1" i="1">
                                <a:latin typeface="Cambria Math"/>
                              </a:rPr>
                              <m:t>−−</m:t>
                            </m:r>
                            <m:r>
                              <a:rPr lang="en-US" sz="5800" b="1" i="1" smtClean="0">
                                <a:latin typeface="Cambria Math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en-US" sz="58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5800" b="1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5800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58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5800" b="1" i="1">
                                <a:latin typeface="Cambria Math"/>
                              </a:rPr>
                              <m:t>𝒚</m:t>
                            </m:r>
                            <m:r>
                              <a:rPr lang="en-US" sz="5800" b="1" i="1" smtClean="0">
                                <a:latin typeface="Cambria Math"/>
                              </a:rPr>
                              <m:t>−−</m:t>
                            </m:r>
                            <m:r>
                              <a:rPr lang="en-US" sz="5800" b="1" i="1" smtClean="0">
                                <a:latin typeface="Cambria Math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en-US" sz="58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5800" b="1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5800" b="1" i="1" smtClean="0">
                            <a:latin typeface="Cambria Math"/>
                          </a:rPr>
                          <m:t>𝟕</m:t>
                        </m:r>
                      </m:e>
                      <m:sup>
                        <m:r>
                          <a:rPr lang="en-US" sz="58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5800" b="1" dirty="0" smtClean="0"/>
              </a:p>
              <a:p>
                <a:endParaRPr lang="en-US" sz="5800" b="1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800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58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5800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sz="58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5800" b="1" i="1" smtClean="0">
                                <a:latin typeface="Cambria Math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en-US" sz="58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5800" b="1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5800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58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5800" b="1" i="1">
                                <a:latin typeface="Cambria Math"/>
                              </a:rPr>
                              <m:t>𝒚</m:t>
                            </m:r>
                            <m:r>
                              <a:rPr lang="en-US" sz="58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5800" b="1" i="1" smtClean="0">
                                <a:latin typeface="Cambria Math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en-US" sz="58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5800" b="1" dirty="0" smtClean="0"/>
                  <a:t> = 49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0" y="0"/>
                <a:ext cx="9144000" cy="5181600"/>
              </a:xfrm>
              <a:blipFill rotWithShape="1">
                <a:blip r:embed="rId2"/>
                <a:stretch>
                  <a:fillRect l="-1067" t="-2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742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5486400"/>
            <a:ext cx="9143999" cy="1143000"/>
          </a:xfrm>
        </p:spPr>
        <p:txBody>
          <a:bodyPr/>
          <a:lstStyle/>
          <a:p>
            <a:r>
              <a:rPr lang="en-US" dirty="0" smtClean="0"/>
              <a:t>Write the equation of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420624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Write the equation of the circle with center (-4,5) and radius 5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551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5692140"/>
            <a:ext cx="9143999" cy="1143000"/>
          </a:xfrm>
        </p:spPr>
        <p:txBody>
          <a:bodyPr/>
          <a:lstStyle/>
          <a:p>
            <a:r>
              <a:rPr lang="en-US" dirty="0" smtClean="0"/>
              <a:t>Write equation of circle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52400" y="152400"/>
                <a:ext cx="8991600" cy="52578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Write the equation of the circle with center at (-2,4) that contains the point (5,2)</a:t>
                </a:r>
              </a:p>
              <a:p>
                <a:r>
                  <a:rPr lang="en-US" sz="2800" dirty="0" smtClean="0"/>
                  <a:t>Find the length of the radius by using the distance formula</a:t>
                </a:r>
              </a:p>
              <a:p>
                <a:r>
                  <a:rPr lang="en-US" sz="2800" dirty="0" smtClean="0"/>
                  <a:t>r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5−−2</m:t>
                                </m:r>
                              </m:e>
                            </m:d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2−4</m:t>
                                </m:r>
                              </m:e>
                            </m:d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r=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/>
                          </a:rPr>
                          <m:t>53</m:t>
                        </m:r>
                      </m:e>
                    </m:rad>
                  </m:oMath>
                </a14:m>
                <a:endParaRPr lang="en-US" sz="28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−−2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ad>
                          <m:radPr>
                            <m:degHide m:val="on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53</m:t>
                            </m:r>
                          </m:e>
                        </m:ra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−4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= 53</a:t>
                </a:r>
              </a:p>
              <a:p>
                <a:endParaRPr lang="en-US" sz="2800" dirty="0" smtClean="0"/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52400" y="152400"/>
                <a:ext cx="8991600" cy="5257800"/>
              </a:xfrm>
              <a:blipFill rotWithShape="1">
                <a:blip r:embed="rId2"/>
                <a:stretch>
                  <a:fillRect l="-1356" t="-3129" r="-1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272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72168"/>
            <a:ext cx="9143999" cy="1143000"/>
          </a:xfrm>
        </p:spPr>
        <p:txBody>
          <a:bodyPr/>
          <a:lstStyle/>
          <a:p>
            <a:r>
              <a:rPr lang="en-US" dirty="0" smtClean="0"/>
              <a:t>Write equation of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0"/>
            <a:ext cx="7086600" cy="420624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Write equation of circle with center (3,-2) and that contains the point (-4,2)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3234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876800"/>
            <a:ext cx="6512511" cy="1143000"/>
          </a:xfrm>
        </p:spPr>
        <p:txBody>
          <a:bodyPr/>
          <a:lstStyle/>
          <a:p>
            <a:r>
              <a:rPr lang="en-US" dirty="0" smtClean="0"/>
              <a:t>Conic Section</a:t>
            </a:r>
            <a:endParaRPr lang="en-US" dirty="0"/>
          </a:p>
        </p:txBody>
      </p:sp>
      <p:pic>
        <p:nvPicPr>
          <p:cNvPr id="1026" name="Picture 2" descr="http://t1.gstatic.com/images?q=tbn:ANd9GcRuBBVk5I8Bz0aa3spFXzRSWAKRPPjmAF8VQ8dTTY2aDlkmLPet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320"/>
            <a:ext cx="7391400" cy="455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353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562600"/>
            <a:ext cx="8762999" cy="1143000"/>
          </a:xfrm>
        </p:spPr>
        <p:txBody>
          <a:bodyPr/>
          <a:lstStyle/>
          <a:p>
            <a:r>
              <a:rPr lang="en-US" dirty="0" smtClean="0"/>
              <a:t>Write equation of circle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0" y="0"/>
                <a:ext cx="9144000" cy="5638800"/>
              </a:xfrm>
            </p:spPr>
            <p:txBody>
              <a:bodyPr/>
              <a:lstStyle/>
              <a:p>
                <a:r>
                  <a:rPr lang="en-US" dirty="0" smtClean="0"/>
                  <a:t>Write the equation of the circle that has a diameter whose endpoints are located at (3,1) and (6,3)</a:t>
                </a:r>
              </a:p>
              <a:p>
                <a:r>
                  <a:rPr lang="en-US" dirty="0" smtClean="0"/>
                  <a:t>Use the midpoint formula to find the center</a:t>
                </a:r>
              </a:p>
              <a:p>
                <a:r>
                  <a:rPr lang="en-US" dirty="0" smtClean="0"/>
                  <a:t>M=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 =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+6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1+3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 = </a:t>
                </a:r>
                <a:r>
                  <a:rPr lang="en-US" sz="3200" b="1" dirty="0" smtClean="0"/>
                  <a:t>( 4.5, 2)  = center </a:t>
                </a:r>
              </a:p>
              <a:p>
                <a:r>
                  <a:rPr lang="en-US" sz="2400" dirty="0" smtClean="0"/>
                  <a:t>Find the distance between the center and either of the points on the circle</a:t>
                </a:r>
              </a:p>
              <a:p>
                <a:r>
                  <a:rPr lang="en-US" dirty="0" smtClean="0"/>
                  <a:t>r=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3−4.5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1−2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latin typeface="Cambria Math"/>
                          </a:rPr>
                          <m:t>𝟑</m:t>
                        </m:r>
                        <m:r>
                          <a:rPr lang="en-US" sz="3600" b="1" i="1" smtClean="0">
                            <a:latin typeface="Cambria Math"/>
                          </a:rPr>
                          <m:t>.</m:t>
                        </m:r>
                        <m:r>
                          <a:rPr lang="en-US" sz="3600" b="1" i="1" smtClean="0">
                            <a:latin typeface="Cambria Math"/>
                          </a:rPr>
                          <m:t>𝟐𝟓</m:t>
                        </m:r>
                      </m:e>
                    </m:rad>
                  </m:oMath>
                </a14:m>
                <a:r>
                  <a:rPr lang="en-US" sz="3600" b="1" dirty="0" smtClean="0"/>
                  <a:t> </a:t>
                </a:r>
              </a:p>
              <a:p>
                <a:r>
                  <a:rPr lang="en-US" sz="3600" b="1" dirty="0" smtClean="0"/>
                  <a:t>So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sz="44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4400" b="1" i="1" smtClean="0">
                                <a:latin typeface="Cambria Math"/>
                              </a:rPr>
                              <m:t>𝟒</m:t>
                            </m:r>
                            <m:r>
                              <a:rPr lang="en-US" sz="4400" b="1" i="1" smtClean="0">
                                <a:latin typeface="Cambria Math"/>
                              </a:rPr>
                              <m:t>.</m:t>
                            </m:r>
                            <m:r>
                              <a:rPr lang="en-US" sz="4400" b="1" i="1" smtClean="0">
                                <a:latin typeface="Cambria Math"/>
                              </a:rPr>
                              <m:t>𝟓</m:t>
                            </m:r>
                          </m:e>
                        </m:d>
                      </m:e>
                      <m:sup>
                        <m:r>
                          <a:rPr lang="en-US" sz="4400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4400" b="1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400" b="1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latin typeface="Cambria Math"/>
                              </a:rPr>
                              <m:t>𝒚</m:t>
                            </m:r>
                            <m:r>
                              <a:rPr lang="en-US" sz="44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4400" b="1" i="1" smtClean="0">
                                <a:latin typeface="Cambria Math"/>
                              </a:rPr>
                              <m:t>𝟐</m:t>
                            </m:r>
                          </m:e>
                        </m:d>
                      </m:e>
                      <m:sup>
                        <m:r>
                          <a:rPr lang="en-US" sz="44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400" b="1" dirty="0" smtClean="0"/>
                  <a:t> =</a:t>
                </a:r>
                <a14:m>
                  <m:oMath xmlns:m="http://schemas.openxmlformats.org/officeDocument/2006/math">
                    <m:r>
                      <a:rPr lang="en-US" sz="4400" b="1" i="1" dirty="0" smtClean="0">
                        <a:latin typeface="Cambria Math"/>
                      </a:rPr>
                      <m:t>𝟑</m:t>
                    </m:r>
                    <m:r>
                      <a:rPr lang="en-US" sz="4400" b="1" i="1" dirty="0" smtClean="0">
                        <a:latin typeface="Cambria Math"/>
                      </a:rPr>
                      <m:t>.</m:t>
                    </m:r>
                    <m:r>
                      <a:rPr lang="en-US" sz="4400" b="1" i="1" dirty="0" smtClean="0">
                        <a:latin typeface="Cambria Math"/>
                      </a:rPr>
                      <m:t>𝟐𝟓</m:t>
                    </m:r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0" y="0"/>
                <a:ext cx="9144000" cy="5638800"/>
              </a:xfrm>
              <a:blipFill rotWithShape="1">
                <a:blip r:embed="rId2"/>
                <a:stretch>
                  <a:fillRect l="-2133" t="-2270" r="-1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867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72168"/>
            <a:ext cx="8991599" cy="1143000"/>
          </a:xfrm>
        </p:spPr>
        <p:txBody>
          <a:bodyPr/>
          <a:lstStyle/>
          <a:p>
            <a:r>
              <a:rPr lang="en-US" dirty="0" smtClean="0"/>
              <a:t>Write equation of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15240"/>
            <a:ext cx="9144000" cy="420624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Write the equation of the circle that has a diameter whose endpoints are located at (7,5) and (3,3)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077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372168"/>
            <a:ext cx="7696200" cy="1952432"/>
          </a:xfrm>
        </p:spPr>
        <p:txBody>
          <a:bodyPr/>
          <a:lstStyle/>
          <a:p>
            <a:r>
              <a:rPr lang="en-US" sz="2800" dirty="0" smtClean="0"/>
              <a:t> A </a:t>
            </a:r>
            <a:r>
              <a:rPr lang="en-US" sz="2800" b="0" u="sng" dirty="0" smtClean="0"/>
              <a:t>Circle</a:t>
            </a:r>
            <a:r>
              <a:rPr lang="en-US" sz="2800" dirty="0" smtClean="0"/>
              <a:t> is formed by the intersection of a right cone and a plane that is perpendicular to the base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0"/>
            <a:ext cx="8991600" cy="441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>
            <a:hlinkClick r:id="rId2"/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4">
            <a:hlinkClick r:id="rId2"/>
          </p:cNvPr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5">
            <a:hlinkClick r:id="rId2"/>
          </p:cNvPr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5">
            <a:hlinkClick r:id="rId2"/>
          </p:cNvPr>
          <p:cNvSpPr>
            <a:spLocks noChangeArrowheads="1"/>
          </p:cNvSpPr>
          <p:nvPr/>
        </p:nvSpPr>
        <p:spPr bwMode="auto">
          <a:xfrm>
            <a:off x="7620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5" name="Picture 7" descr="http://t3.gstatic.com/images?q=tbn:ANd9GcSp-no5HkNxxAO6mE-Xcq73x-AuULLB2SATvDuhBDZceYpGyS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1027"/>
            <a:ext cx="8000999" cy="393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78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4212"/>
            <a:ext cx="8077200" cy="1143000"/>
          </a:xfrm>
        </p:spPr>
        <p:txBody>
          <a:bodyPr/>
          <a:lstStyle/>
          <a:p>
            <a:r>
              <a:rPr lang="en-US" dirty="0" smtClean="0"/>
              <a:t>A circle is NOT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0600" y="2438400"/>
            <a:ext cx="7010400" cy="3474720"/>
          </a:xfrm>
        </p:spPr>
        <p:txBody>
          <a:bodyPr>
            <a:noAutofit/>
          </a:bodyPr>
          <a:lstStyle/>
          <a:p>
            <a:r>
              <a:rPr lang="en-US" sz="6600" dirty="0" smtClean="0"/>
              <a:t>It does not pass the vertical line test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47387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sndAc>
          <p:stSnd>
            <p:snd r:embed="rId2" name="drumroll.wav"/>
          </p:stSnd>
        </p:sndAc>
      </p:transition>
    </mc:Choice>
    <mc:Fallback>
      <p:transition spd="slow"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2209800"/>
                <a:ext cx="8458199" cy="3962400"/>
              </a:xfrm>
            </p:spPr>
            <p:txBody>
              <a:bodyPr/>
              <a:lstStyle/>
              <a:p>
                <a:r>
                  <a:rPr lang="en-US" dirty="0" smtClean="0"/>
                  <a:t>Distance formula =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r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𝒙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d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𝒚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d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dirty="0" smtClean="0"/>
                  <a:t> or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𝒓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dirty="0" smtClean="0">
                            <a:latin typeface="Cambria Math"/>
                          </a:rPr>
                          <m:t>𝟐</m:t>
                        </m:r>
                        <m:r>
                          <a:rPr lang="en-US" b="1" i="1" dirty="0" smtClean="0">
                            <a:latin typeface="Cambria Math"/>
                          </a:rPr>
                          <m:t>                                         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2209800"/>
                <a:ext cx="8458199" cy="3962400"/>
              </a:xfrm>
              <a:blipFill rotWithShape="1">
                <a:blip r:embed="rId2"/>
                <a:stretch>
                  <a:fillRect t="-7385" r="-3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7543800" cy="2667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If the center is at (0,0), then you can use the distance formula to find the radius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17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057400" y="3810000"/>
                <a:ext cx="4267200" cy="11430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/>
                          </a:rPr>
                          <m:t>𝒓</m:t>
                        </m:r>
                      </m:e>
                      <m:sup>
                        <m:r>
                          <a:rPr lang="en-US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dirty="0" smtClean="0"/>
                  <a:t>     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057400" y="3810000"/>
                <a:ext cx="4267200" cy="1143000"/>
              </a:xfrm>
              <a:blipFill rotWithShape="1">
                <a:blip r:embed="rId3"/>
                <a:stretch>
                  <a:fillRect t="-9574" b="-6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5400" y="731520"/>
            <a:ext cx="6248400" cy="284988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Equation of a circle with center (0,0) is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38213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explode.wav"/>
          </p:stSnd>
        </p:sndAc>
      </p:transition>
    </mc:Choice>
    <mc:Fallback>
      <p:transition spd="slow"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72168"/>
            <a:ext cx="8534399" cy="1342832"/>
          </a:xfrm>
        </p:spPr>
        <p:txBody>
          <a:bodyPr/>
          <a:lstStyle/>
          <a:p>
            <a:r>
              <a:rPr lang="en-US" dirty="0" smtClean="0"/>
              <a:t>Graphing on a graphing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7543800" cy="4206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equation of a circle must be transformed into 2 functions in order to graph it on a graphing calculator</a:t>
            </a:r>
          </a:p>
          <a:p>
            <a:r>
              <a:rPr lang="en-US" sz="3200" dirty="0" smtClean="0"/>
              <a:t>Isolate y and then enter the positive and negative square roots into the calculator as 2 functions, the graph them together to form a circle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90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72168"/>
            <a:ext cx="8991599" cy="1143000"/>
          </a:xfrm>
        </p:spPr>
        <p:txBody>
          <a:bodyPr/>
          <a:lstStyle/>
          <a:p>
            <a:r>
              <a:rPr lang="en-US" dirty="0" smtClean="0"/>
              <a:t>Graphing circles centered at the origin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228600" y="228600"/>
                <a:ext cx="7315200" cy="397764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Graph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4400" b="0" i="1" smtClean="0">
                        <a:latin typeface="Cambria Math"/>
                      </a:rPr>
                      <m:t>=16</m:t>
                    </m:r>
                  </m:oMath>
                </a14:m>
                <a:endParaRPr lang="en-US" sz="4400" dirty="0" smtClean="0"/>
              </a:p>
              <a:p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sz="28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 so radius is 4</a:t>
                </a:r>
              </a:p>
              <a:p>
                <a:r>
                  <a:rPr lang="en-US" sz="2800" dirty="0" smtClean="0"/>
                  <a:t>Plot center at (0,0)</a:t>
                </a:r>
              </a:p>
              <a:p>
                <a:r>
                  <a:rPr lang="en-US" sz="2800" dirty="0" smtClean="0"/>
                  <a:t>Plot the 4 points that are above, below, left and right of the center</a:t>
                </a:r>
              </a:p>
              <a:p>
                <a:r>
                  <a:rPr lang="en-US" sz="2800" dirty="0" smtClean="0"/>
                  <a:t>Sketch the circle that passes through the 4 points  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228600" y="228600"/>
                <a:ext cx="7315200" cy="3977640"/>
              </a:xfrm>
              <a:blipFill rotWithShape="1">
                <a:blip r:embed="rId2"/>
                <a:stretch>
                  <a:fillRect l="-1750" r="-2750" b="-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64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 a graph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81000" y="609600"/>
                <a:ext cx="7162800" cy="3596640"/>
              </a:xfrm>
            </p:spPr>
            <p:txBody>
              <a:bodyPr>
                <a:normAutofit/>
              </a:bodyPr>
              <a:lstStyle/>
              <a:p>
                <a:r>
                  <a:rPr lang="en-US" sz="6000" dirty="0" smtClean="0"/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6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66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66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6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66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6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6000" dirty="0" smtClean="0"/>
                  <a:t> = 9</a:t>
                </a:r>
              </a:p>
              <a:p>
                <a:r>
                  <a:rPr lang="en-US" sz="6000" dirty="0" smtClean="0"/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6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66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66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6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6600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6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6000" dirty="0" smtClean="0"/>
                  <a:t> = 36</a:t>
                </a:r>
                <a:endParaRPr lang="en-US" sz="6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81000" y="609600"/>
                <a:ext cx="7162800" cy="3596640"/>
              </a:xfrm>
              <a:blipFill rotWithShape="1">
                <a:blip r:embed="rId2"/>
                <a:stretch>
                  <a:fillRect l="-5957" t="-9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051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90</TotalTime>
  <Words>928</Words>
  <Application>Microsoft Office PowerPoint</Application>
  <PresentationFormat>On-screen Show (4:3)</PresentationFormat>
  <Paragraphs>82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Slipstream</vt:lpstr>
      <vt:lpstr>Lesson 91</vt:lpstr>
      <vt:lpstr>Conic Section</vt:lpstr>
      <vt:lpstr> A Circle is formed by the intersection of a right cone and a plane that is perpendicular to the base</vt:lpstr>
      <vt:lpstr>A circle is NOT a function</vt:lpstr>
      <vt:lpstr>Distance formula =  r =√((x-0)^2+(y-0)^2  ) or r^2=x^2+y^(2                                         ) </vt:lpstr>
      <vt:lpstr>x^2+y^2=r^2     </vt:lpstr>
      <vt:lpstr>Graphing on a graphing calculator</vt:lpstr>
      <vt:lpstr>Graphing circles centered at the origin</vt:lpstr>
      <vt:lpstr>Sketch a graph</vt:lpstr>
      <vt:lpstr>Graph- to keep the circle from looking distorted use ZOOM square</vt:lpstr>
      <vt:lpstr>Graph on calculator</vt:lpstr>
      <vt:lpstr>Standard form of an equation of a circle</vt:lpstr>
      <vt:lpstr>Graphing circles not centered at the origin</vt:lpstr>
      <vt:lpstr>Graph on calculator</vt:lpstr>
      <vt:lpstr>Distance &amp; midpoint formulas</vt:lpstr>
      <vt:lpstr>Writing the equation of a circle</vt:lpstr>
      <vt:lpstr>Write the equation of circles</vt:lpstr>
      <vt:lpstr>Write equation of circle</vt:lpstr>
      <vt:lpstr>Write equation of circle</vt:lpstr>
      <vt:lpstr>Write equation of circle</vt:lpstr>
      <vt:lpstr>Write equation of circle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91</dc:title>
  <dc:creator>Daunice Sargent</dc:creator>
  <cp:lastModifiedBy>Daunice Sargent</cp:lastModifiedBy>
  <cp:revision>10</cp:revision>
  <dcterms:created xsi:type="dcterms:W3CDTF">2010-12-03T18:30:15Z</dcterms:created>
  <dcterms:modified xsi:type="dcterms:W3CDTF">2010-12-03T20:00:58Z</dcterms:modified>
</cp:coreProperties>
</file>